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4"/>
    <p:sldMasterId id="2147483846" r:id="rId5"/>
  </p:sldMasterIdLst>
  <p:notesMasterIdLst>
    <p:notesMasterId r:id="rId27"/>
  </p:notesMasterIdLst>
  <p:handoutMasterIdLst>
    <p:handoutMasterId r:id="rId28"/>
  </p:handoutMasterIdLst>
  <p:sldIdLst>
    <p:sldId id="265" r:id="rId6"/>
    <p:sldId id="310" r:id="rId7"/>
    <p:sldId id="311" r:id="rId8"/>
    <p:sldId id="314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9" r:id="rId25"/>
    <p:sldId id="340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F8A1A7-8CCA-44DF-AAC6-3082938A9771}">
          <p14:sldIdLst>
            <p14:sldId id="265"/>
            <p14:sldId id="310"/>
            <p14:sldId id="311"/>
            <p14:sldId id="314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091" autoAdjust="0"/>
  </p:normalViewPr>
  <p:slideViewPr>
    <p:cSldViewPr showGuides="1">
      <p:cViewPr varScale="1">
        <p:scale>
          <a:sx n="90" d="100"/>
          <a:sy n="90" d="100"/>
        </p:scale>
        <p:origin x="480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2/7/2018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2/7/2018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6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73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8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51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6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2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7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8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3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2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5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3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9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6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41C87-7AD9-4845-A077-840E4A0F3F0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45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83A82-F453-4C02-BF38-DE97EC69399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DB10-AACD-4A7C-B57A-3528D62F6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://www.machineservice.com/products/drive-shafts/carbon-fiber-drive-shafts/" TargetMode="Externa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image" Target="../media/image60.jpe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machineservice.com/wp-content/uploads/2012/05/MSI-FRAC-RIG-FLYER-FOR-PRINT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hyperlink" Target="http://www.machineservice.com/products/drive-shafts/iso-tec-drive-shaft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://www.machineservice.com/histor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achineservice.com/our-staff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machineservice.com/locations/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png"/><Relationship Id="rId7" Type="http://schemas.openxmlformats.org/officeDocument/2006/relationships/image" Target="../media/image82.jpeg"/><Relationship Id="rId2" Type="http://schemas.openxmlformats.org/officeDocument/2006/relationships/hyperlink" Target="http://www.machineservice.com/quality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eg"/><Relationship Id="rId5" Type="http://schemas.openxmlformats.org/officeDocument/2006/relationships/image" Target="../media/image5.pn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://www.machineservice.com/our-staff/" TargetMode="External"/><Relationship Id="rId4" Type="http://schemas.openxmlformats.org/officeDocument/2006/relationships/hyperlink" Target="http://www.machineservice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machineservice.com/markets-served/vehicular/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http://www.machineservice.com/markets-served/industrial/metal-processing/" TargetMode="Externa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hyperlink" Target="http://www.machineservice.com/markets-served/industrial/hydraulic-oil-field-fracturing/" TargetMode="External"/><Relationship Id="rId5" Type="http://schemas.openxmlformats.org/officeDocument/2006/relationships/hyperlink" Target="http://www.machineservice.com/markets-served/drive-shaft-repair/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10.wmf"/><Relationship Id="rId9" Type="http://schemas.openxmlformats.org/officeDocument/2006/relationships/hyperlink" Target="http://www.machineservice.com/markets-served/marine-drive-shaft-solutions/" TargetMode="External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machineservice.com/ask-engineering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http://www.machineservice.com/technical-101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3891"/>
            <a:ext cx="7315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M:\My Documents\My Pictures\Adobe\Digital Camera Photos\2008-12-05-1329-04\DSC00324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543800" y="4038600"/>
            <a:ext cx="3962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SI GOOGLE MAPS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57137" y="643485"/>
            <a:ext cx="2259603" cy="2834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AA184-B921-4B89-A704-94791BE90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411E41-C2E4-4AB1-8222-BDB2A82422C7}"/>
              </a:ext>
            </a:extLst>
          </p:cNvPr>
          <p:cNvSpPr txBox="1"/>
          <p:nvPr/>
        </p:nvSpPr>
        <p:spPr>
          <a:xfrm>
            <a:off x="2057400" y="355451"/>
            <a:ext cx="6128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MACHINE SERVICE, INC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8010" y="44186"/>
            <a:ext cx="6686167" cy="99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Shop: Broaching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324459"/>
            <a:ext cx="7848600" cy="142081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volume broaching machines for efficient parts production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common PTO, pump, and transmission splines can be manufactured competitively</a:t>
            </a:r>
          </a:p>
        </p:txBody>
      </p:sp>
      <p:pic>
        <p:nvPicPr>
          <p:cNvPr id="7" name="Picture 3" descr="M:\My Documents\My Pictures\2010-05-12\Various pictures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54648" y="977589"/>
            <a:ext cx="28194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M:\My Documents\My Pictures\2010-05-12\Various pictures 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3581400"/>
            <a:ext cx="3669994" cy="275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22" y="3581400"/>
            <a:ext cx="3568457" cy="271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SC002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85038" y="3581401"/>
            <a:ext cx="3810000" cy="2752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D12FC-290A-43BF-A917-D121FE6B8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10" y="196586"/>
            <a:ext cx="6719682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Driveline Manufacturing: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774" y="1480468"/>
            <a:ext cx="7642934" cy="172561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 shafts and couplings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a 40” swing diameter and a length of up to 25’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hour emergency service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Rebuild and repairs with quick turnaround</a:t>
            </a:r>
          </a:p>
        </p:txBody>
      </p:sp>
      <p:pic>
        <p:nvPicPr>
          <p:cNvPr id="5" name="Picture 4" descr="DSC00184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231" y="3429000"/>
            <a:ext cx="3556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3" descr="Picture 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1775" y="3707131"/>
            <a:ext cx="4222927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0185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96245" y="3429000"/>
            <a:ext cx="3464467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81E05-AB79-47E3-8F83-85D0837DA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547" y="1363881"/>
            <a:ext cx="5705969" cy="1676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Balancing: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 computerized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speeds of up to 10,000 RPM</a:t>
            </a:r>
          </a:p>
        </p:txBody>
      </p:sp>
      <p:pic>
        <p:nvPicPr>
          <p:cNvPr id="5" name="Picture 15" descr="M:\My Documents\My Pictures\2010-04-30\Various pictures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4532" y="3442012"/>
            <a:ext cx="4180741" cy="290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00209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8571645" y="3071746"/>
            <a:ext cx="3743460" cy="2807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evelkoverh\Desktop\POWERPOINT PICS 41813\SHOP 2013 SS BIRTHDAY 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57745" y="609601"/>
            <a:ext cx="2807596" cy="1793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SC00277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7632" y="3433545"/>
            <a:ext cx="3918837" cy="290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E7AE2-A7DB-40DC-9442-F00521C0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B925EE-333D-4A71-A3FD-CC4A323F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010" y="196586"/>
            <a:ext cx="6719682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Driveline Manufacturing: </a:t>
            </a:r>
          </a:p>
        </p:txBody>
      </p:sp>
    </p:spTree>
    <p:extLst>
      <p:ext uri="{BB962C8B-B14F-4D97-AF65-F5344CB8AC3E}">
        <p14:creationId xmlns:p14="http://schemas.microsoft.com/office/powerpoint/2010/main" val="15642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08" y="160674"/>
            <a:ext cx="5887848" cy="9663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Specialties: 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Hybrid Composite Shafts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7141"/>
            <a:ext cx="8594429" cy="174272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Carbon-Fiber tubing and aluminum components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70% weight reduction compared to conventional steel shafts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Lightweight, vibration-dampening, higher critical speed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Patented technology</a:t>
            </a:r>
          </a:p>
        </p:txBody>
      </p:sp>
      <p:pic>
        <p:nvPicPr>
          <p:cNvPr id="6" name="Picture 5" descr="3shaft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0" y="3439857"/>
            <a:ext cx="230505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M:\Trucking Flyer\uspto_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25200" y="5827006"/>
            <a:ext cx="808038" cy="808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787CC-C031-40D8-8EAB-1B05C2E0D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C8513-A9AD-4196-B266-8D67807C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5564" y="3644581"/>
            <a:ext cx="3416469" cy="2562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37464A-8883-4DA4-AE16-15B0B68AC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72987"/>
            <a:ext cx="2446543" cy="3262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53757-3893-4EC6-81DD-01940FBB4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56" y="3229863"/>
            <a:ext cx="2553886" cy="340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7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52" y="1514856"/>
            <a:ext cx="6756340" cy="2284192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for most joint sizes and styles</a:t>
            </a:r>
          </a:p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for all applications that need light weight shafts and </a:t>
            </a:r>
            <a:b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efficiencies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 truck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Specialty vehicles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applications (such as vertical pumps, paper mills,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5" name="Picture 3" descr="M:\Trucking Flyer\truck frame assembly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3502" y="3920704"/>
            <a:ext cx="25923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:\Trucking Flyer\truck frame assembly composite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3609" y="3907555"/>
            <a:ext cx="26749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924024" y="617073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Two-Piece Steel Shaft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649922" y="5153692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Replaced With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7399338" y="616985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Hybrid</a:t>
            </a:r>
          </a:p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Composite Shaft</a:t>
            </a:r>
          </a:p>
        </p:txBody>
      </p:sp>
      <p:cxnSp>
        <p:nvCxnSpPr>
          <p:cNvPr id="12" name="Straight Arrow Connector 16"/>
          <p:cNvCxnSpPr>
            <a:cxnSpLocks noChangeShapeType="1"/>
          </p:cNvCxnSpPr>
          <p:nvPr/>
        </p:nvCxnSpPr>
        <p:spPr bwMode="auto">
          <a:xfrm>
            <a:off x="4688022" y="5025604"/>
            <a:ext cx="12954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079023" y="6302211"/>
            <a:ext cx="259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Composites - Click Here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4" descr="C:\Users\evelkoverh\Desktop\MSI Powerpoint (Feb '13)\DSC00185 (3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13892" y="292847"/>
            <a:ext cx="1433515" cy="2150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evelkoverh\Desktop\MSI Powerpoint (Feb '13)\20130208_1157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359262" y="292846"/>
            <a:ext cx="1531876" cy="2158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 descr="C:\Users\evelkoverh\Desktop\MSI Powerpoint (Feb '13)\20130208_11584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23202" y="2732856"/>
            <a:ext cx="2655392" cy="1991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M:\Trucking Flyer\uspto_log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125200" y="5810514"/>
            <a:ext cx="808038" cy="808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FD9430-46B2-4053-A3DA-C0AC82C22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B5DB9D6-4671-46A1-8C03-24402FD8F557}"/>
              </a:ext>
            </a:extLst>
          </p:cNvPr>
          <p:cNvSpPr txBox="1">
            <a:spLocks/>
          </p:cNvSpPr>
          <p:nvPr/>
        </p:nvSpPr>
        <p:spPr>
          <a:xfrm>
            <a:off x="2455808" y="160674"/>
            <a:ext cx="5887848" cy="966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Specialties: </a:t>
            </a:r>
            <a:b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Hybrid Composite Shafts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AA2458A-F13B-4237-A469-EB102E6A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76" y="5428432"/>
            <a:ext cx="740662" cy="1157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77DCA6-DB7C-42F9-9BE2-76F54C2AB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28" y="4496567"/>
            <a:ext cx="990599" cy="9318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83479"/>
            <a:ext cx="10622844" cy="115000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Cardan or CV joints available as standard steel or hybrid composites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ABS, Lloyd’s, and other certifications available for rebuilds and new applications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08" y="62799"/>
            <a:ext cx="5334000" cy="11620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Specialties: 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 Drivelines</a:t>
            </a:r>
          </a:p>
        </p:txBody>
      </p:sp>
      <p:pic>
        <p:nvPicPr>
          <p:cNvPr id="5" name="Picture 1" descr="http://t3.gstatic.com/images?q=tbn:ANd9GcSU-zYbQnpCTRRoMX8zv6AeN5FPpe-_Kk323OCD0o0OjulVwGuja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811" y="2824470"/>
            <a:ext cx="2882464" cy="161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t2.gstatic.com/images?q=tbn:ANd9GcQlvKlhSZwSLsdR69xkKgLHzFmYOGYZnyW0PEP1j_JvHoLpxyCyI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6614" y="3545019"/>
            <a:ext cx="2589984" cy="161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3" descr="http://ts1.mm.bing.net/th?id=H.4544892492777040&amp;pid=1.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29938" y="2818827"/>
            <a:ext cx="2804581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1" descr="C:\Users\evelkoverh\Desktop\DSC009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37857" y="3545019"/>
            <a:ext cx="2324100" cy="161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404C3E-1C06-4F78-8B44-654E7EE4E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935015-C34F-4CF1-9DE0-3A40D257F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05" y="5602993"/>
            <a:ext cx="1251801" cy="8081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847D9A-630D-4C72-AD37-AE5ED0308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2" y="4629633"/>
            <a:ext cx="1953785" cy="6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08" y="130426"/>
            <a:ext cx="7448549" cy="1026796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Specialties: </a:t>
            </a:r>
            <a:b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Levelers/Steel Mills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069" y="1828800"/>
            <a:ext cx="8383589" cy="13761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 designs for small swing diameter and high torque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quick-disconnect hubs and end fittings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slip and high angle designs</a:t>
            </a:r>
          </a:p>
        </p:txBody>
      </p:sp>
      <p:pic>
        <p:nvPicPr>
          <p:cNvPr id="5" name="Picture 4" descr="http://2.imimg.com/data2/NN/JV/MY-2067085/flattener-drive-gear-unit-250x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3238" y="3464278"/>
            <a:ext cx="2667000" cy="2667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http://www.patsdriveline.com/industrial/images/stories/largeImgs/steelmi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3476980"/>
            <a:ext cx="2743200" cy="2641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6D5ED-FB4D-4C4F-8758-CC293A01B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1458"/>
            <a:ext cx="358140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Specialties: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3972" y="1333029"/>
            <a:ext cx="10738028" cy="2511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 Solutions For The Oil and Natural Gas Industry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Highest quality, brand name recognition, and solid engineering are our standards as the market leader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DIN flange connections as well as SAE and other patterns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Companion flanges are available for all sizes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654552" y="6336233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latin typeface="Arial" charset="0"/>
                <a:hlinkClick r:id="rId2"/>
              </a:rPr>
              <a:t>Fracturing - Click here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089656" y="6324600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Arial" charset="0"/>
              </a:rPr>
              <a:t>Drilling</a:t>
            </a:r>
          </a:p>
        </p:txBody>
      </p:sp>
      <p:pic>
        <p:nvPicPr>
          <p:cNvPr id="8" name="Picture 9" descr="http://www.zpec.com/en/UpLoadFolder/Images/20081125172040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48800" y="3326971"/>
            <a:ext cx="2171700" cy="289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M:\jpg\hydro-23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4135577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237A04-D6DE-4E53-9948-AA9E22C71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68342"/>
            <a:ext cx="4191000" cy="73024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706" y="1282076"/>
            <a:ext cx="5177653" cy="242109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one piece to 10,000 pieces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1” to 1000 mm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rigid steel shafts to torsional soft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Iso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-Tec shafts - Click Here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committed to serving the needs of our customers</a:t>
            </a:r>
          </a:p>
        </p:txBody>
      </p:sp>
      <p:pic>
        <p:nvPicPr>
          <p:cNvPr id="5" name="Picture 2" descr="PICT2795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385" y="1349021"/>
            <a:ext cx="2753250" cy="2889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evelkoverh\Desktop\MSI Powerpoint (Feb '13)\DSC00201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0904" y="4710231"/>
            <a:ext cx="3351551" cy="1815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01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227037" y="4367975"/>
            <a:ext cx="1686101" cy="2157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C:\Users\evelkoverh\Desktop\MSI Powerpoint (Feb '13)\DSC001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93006" y="4398844"/>
            <a:ext cx="2837809" cy="212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evelkoverh\Desktop\MSI Powerpoint (Feb '13)\DSC00188 (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14657" y="1600201"/>
            <a:ext cx="3298481" cy="247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C:\Users\evelkoverh\Desktop\MSI Powerpoint (Feb '13)\DSC00199 (2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7170" y="4398843"/>
            <a:ext cx="2835747" cy="2126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71FF4E-F945-4C41-B836-BA6A0FEB91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6548"/>
            <a:ext cx="7315200" cy="660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Shipping and Receiving: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02092"/>
            <a:ext cx="8458199" cy="1295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shipping department will make sure that your shipment gets to where it needs to be in one piece and on time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receiving inspection is the first part of our quality control</a:t>
            </a:r>
          </a:p>
        </p:txBody>
      </p:sp>
      <p:pic>
        <p:nvPicPr>
          <p:cNvPr id="5" name="Picture 4" descr="OTC PICS 003.jpg"/>
          <p:cNvPicPr preferRelativeResize="0"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153401" y="3041494"/>
            <a:ext cx="3926795" cy="291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00205 (2).JPG"/>
          <p:cNvPicPr preferRelativeResize="0"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56530" y="3041496"/>
            <a:ext cx="3861524" cy="2913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0202 (2).JPG"/>
          <p:cNvPicPr preferRelativeResize="0"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9223" y="3051018"/>
            <a:ext cx="3871962" cy="2903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C3A1A0-D9C7-4432-9209-D6C435569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I ol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466" y="1233642"/>
            <a:ext cx="2286000" cy="163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icture 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362" y="3148883"/>
            <a:ext cx="2362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Weldi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8466" y="5105399"/>
            <a:ext cx="2362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New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77400" y="3733800"/>
            <a:ext cx="206533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3304323" y="593042"/>
            <a:ext cx="6858000" cy="5638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US" sz="2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History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business since 1948 in Green Bay, WI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established near the Fox River in an old fishing garage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with a size of 135,000 square feet finished in 2008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sales $80-90 million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Manufacture over 150,000 drive shafts per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135,000 sq. ft. in Green Bay, WI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Offices in: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Michigan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Minnesota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York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Carolina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Wisconsin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6FFA7A-ADEC-4C55-AB10-CFDCDB713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5" y="1524000"/>
            <a:ext cx="6130007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67471" y="333015"/>
            <a:ext cx="5685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C605F"/>
              </a:buClr>
              <a:buSzPct val="75000"/>
              <a:buFont typeface="Wingdings" pitchFamily="2" charset="2"/>
              <a:buNone/>
            </a:pPr>
            <a:r>
              <a:rPr kumimoji="1"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Inspection and Quality:</a:t>
            </a:r>
          </a:p>
        </p:txBody>
      </p:sp>
      <p:pic>
        <p:nvPicPr>
          <p:cNvPr id="7" name="Picture 6" descr="DSC00184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47631" y="185118"/>
            <a:ext cx="3352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DEFB5-B0E8-440A-8350-B80B55E5B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A3C8D-3177-4885-A9A2-98917D708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9068" y="2288677"/>
            <a:ext cx="2843469" cy="2132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7A872-959D-4A17-9ECB-E9BACAAA6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0956" y="3461662"/>
            <a:ext cx="3485113" cy="2613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ICT278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829" y="4648200"/>
            <a:ext cx="1375948" cy="185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3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51" y="278717"/>
            <a:ext cx="2741612" cy="6286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799485" y="703204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Sales Offices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5613638" y="1303133"/>
            <a:ext cx="25225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Bay, WI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Ashwaubenon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St.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Bay, WI 54304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(920) 339-3000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 (920) 339-3001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800-677-8711</a:t>
            </a:r>
          </a:p>
          <a:p>
            <a:pPr algn="ctr" eaLnBrk="0" hangingPunct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Minneapolis, MN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5208 Bloomington Avenue So.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Minneapolis, MN 55417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(612) 824-6548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 (612) 824-6634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800-677-8711</a:t>
            </a:r>
          </a:p>
          <a:p>
            <a:pPr algn="ctr" eaLnBrk="0" hangingPunct="0"/>
            <a:endParaRPr lang="en-US" sz="1200" dirty="0">
              <a:latin typeface="Arial" charset="0"/>
            </a:endParaRPr>
          </a:p>
          <a:p>
            <a:pPr algn="ctr" eaLnBrk="0" hangingPunct="0"/>
            <a:endParaRPr lang="en-US" sz="1200" dirty="0">
              <a:latin typeface="Arial" charset="0"/>
            </a:endParaRPr>
          </a:p>
          <a:p>
            <a:pPr algn="ctr" eaLnBrk="0" hangingPunct="0"/>
            <a:endParaRPr lang="en-US" sz="1200" b="1" dirty="0">
              <a:latin typeface="Arial" charset="0"/>
            </a:endParaRPr>
          </a:p>
          <a:p>
            <a:pPr algn="ctr" eaLnBrk="0" hangingPunct="0"/>
            <a:endParaRPr lang="en-US" sz="1200" b="1" dirty="0">
              <a:latin typeface="Arial" charset="0"/>
            </a:endParaRPr>
          </a:p>
          <a:p>
            <a:pPr algn="ctr" eaLnBrk="0" hangingPunct="0"/>
            <a:endParaRPr lang="en-US" sz="1200" b="1" dirty="0">
              <a:latin typeface="Arial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8561832" y="1303133"/>
            <a:ext cx="25225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Baldwinsville, NY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8762 Foxfire Lane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Baldwinsville, NY 13027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(315) 638-7644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 (315) 638-7604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800-701-8432</a:t>
            </a:r>
          </a:p>
          <a:p>
            <a:pPr algn="ctr" eaLnBrk="0" hangingPunct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Detroit, MI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9304 Allen Road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Allen Park, MI 48101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(313) 388-7166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 (313) 388-6721</a:t>
            </a:r>
          </a:p>
          <a:p>
            <a:pPr algn="ctr" eaLnBrk="0" hangingPunct="0"/>
            <a:endParaRPr lang="en-US" sz="1200" dirty="0">
              <a:latin typeface="Arial" charset="0"/>
            </a:endParaRPr>
          </a:p>
          <a:p>
            <a:pPr algn="ctr" eaLnBrk="0" hangingPunct="0"/>
            <a:endParaRPr lang="en-US" sz="1200" b="1" dirty="0">
              <a:latin typeface="Arial" charset="0"/>
            </a:endParaRPr>
          </a:p>
          <a:p>
            <a:pPr algn="ctr" eaLnBrk="0" hangingPunct="0"/>
            <a:endParaRPr lang="en-US" sz="1200" b="1" dirty="0">
              <a:latin typeface="Arial" charset="0"/>
            </a:endParaRPr>
          </a:p>
          <a:p>
            <a:pPr algn="ctr" eaLnBrk="0" hangingPunct="0"/>
            <a:endParaRPr lang="en-US" sz="1200" b="1" dirty="0">
              <a:latin typeface="Arial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150608" y="4469305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Greenville, SC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9454 Old White Horse Road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Greenville, SC 29617</a:t>
            </a:r>
          </a:p>
          <a:p>
            <a:pPr algn="ctr" eaLnBrk="0" hangingPunct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(864) 252-4588</a:t>
            </a:r>
          </a:p>
          <a:p>
            <a:pPr algn="ctr" eaLnBrk="0" hangingPunct="0"/>
            <a:endParaRPr lang="en-US" sz="1200" dirty="0">
              <a:latin typeface="Arial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752600" y="1115581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Manufacturing Locations:</a:t>
            </a:r>
          </a:p>
        </p:txBody>
      </p:sp>
      <p:pic>
        <p:nvPicPr>
          <p:cNvPr id="13" name="Picture 4" descr="http://www.machineservice.com/wp-content/uploads/2012/04/locations-greenb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3012" y="1583063"/>
            <a:ext cx="190500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101157" y="2994343"/>
            <a:ext cx="205581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Corporate Office</a:t>
            </a:r>
          </a:p>
          <a:p>
            <a:pPr algn="ctr" eaLnBrk="0" hangingPunct="0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Bay, WI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Ashwaubenon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St.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Bay, WI 54304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(920) 339-3000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 (920) 339-3001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800-677-8711</a:t>
            </a:r>
          </a:p>
        </p:txBody>
      </p:sp>
      <p:pic>
        <p:nvPicPr>
          <p:cNvPr id="15" name="Picture 6" descr="http://www.machineservice.com/wp-content/uploads/2012/04/locations-waukesh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6563" y="4338962"/>
            <a:ext cx="190500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024957" y="5750004"/>
            <a:ext cx="22082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Waukesha, WI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W229 N1823 Westwood Dr.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Waukesha, WI 53186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(262) 521-3234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 (262) 521-3114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800-242-2115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898484" y="582703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321808" y="6273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www.machineservice.com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n-US" sz="1600" dirty="0">
              <a:latin typeface="Arial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9145080" y="5826978"/>
            <a:ext cx="2289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Contacts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357616" y="6274982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www.machineservice.com/our-staff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en-US" sz="1600" dirty="0"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14D8-A04D-4E28-8450-8B53D159B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056" y="1447801"/>
            <a:ext cx="7772400" cy="8143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Industries Served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79834"/>
              </p:ext>
            </p:extLst>
          </p:nvPr>
        </p:nvGraphicFramePr>
        <p:xfrm>
          <a:off x="1381870" y="3648301"/>
          <a:ext cx="79533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Organization Chart" r:id="rId3" imgW="7772400" imgH="1695240" progId="OrgPlusWOPX.4">
                  <p:embed followColorScheme="full"/>
                </p:oleObj>
              </mc:Choice>
              <mc:Fallback>
                <p:oleObj name="Organization Chart" r:id="rId3" imgW="7772400" imgH="169524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870" y="3648301"/>
                        <a:ext cx="7953375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869" y="2383744"/>
            <a:ext cx="1582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http://t3.gstatic.com/images?q=tbn:A8ovv3FHHQJBMM:http://kingdomfirstministriesusa.com/yahoo_site_admin/assets/images/Gary_Steel_Mill.35317484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2367" y="2383744"/>
            <a:ext cx="1473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t1.gstatic.com/images?q=tbn:kuIRvKz07GvCwM:http://www.a1-discount-cruises.com/images/cruise%2520ship%2520oosterdam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0886" y="2398561"/>
            <a:ext cx="1549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See full 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85606" y="2415494"/>
            <a:ext cx="15351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 descr="http://www.machineservice.com/wp-content/uploads/2017/01/HEMTT-THAAD-Low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37" y="2415494"/>
            <a:ext cx="15239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3F8DA-D02C-4E86-B12B-BB83F53EA2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900" y="1881697"/>
            <a:ext cx="3642324" cy="2900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0" descr="M:\My Documents\My Pictures\68730.t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38" y="3657600"/>
            <a:ext cx="3505200" cy="247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 descr="matv-1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1600" y="4673092"/>
            <a:ext cx="3056971" cy="2070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FEA 687.30 YOKESHAFT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146237" y="4114800"/>
            <a:ext cx="3720633" cy="2513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33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117529" y="108801"/>
            <a:ext cx="2805112" cy="186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36507"/>
            <a:ext cx="5102224" cy="780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 Engineering: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7980" y="1347308"/>
            <a:ext cx="8086852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 Department with over 40 years of knowledge and experience for any application</a:t>
            </a: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 CAD, 3D Modeling, and Simulation Software</a:t>
            </a: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Engineering Assistance Available In-House:</a:t>
            </a:r>
          </a:p>
          <a:p>
            <a:pPr lvl="1"/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Bearing Life, Stress Calculations, Testing 		        	  Certifications, etc.</a:t>
            </a:r>
          </a:p>
          <a:p>
            <a:pPr lvl="1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5E9A9E-ECB2-4C92-9A66-D96C501B95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8010" y="228108"/>
            <a:ext cx="3717629" cy="622756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Shop: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219200"/>
            <a:ext cx="3831343" cy="5043016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Continually Updated Machine Shop Including: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Turning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Milling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Broaching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Keyseat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Shaping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Hobbing Machines</a:t>
            </a:r>
          </a:p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CNC Turning &amp; Machining Centers customized for your needs from 2” to 40” diameter</a:t>
            </a:r>
          </a:p>
          <a:p>
            <a:endParaRPr lang="en-US" dirty="0"/>
          </a:p>
        </p:txBody>
      </p:sp>
      <p:pic>
        <p:nvPicPr>
          <p:cNvPr id="8" name="Picture 7" descr="M:\My Documents\My Pictures\Adobe\Digital Camera Photos\2008-12-05-1329-04\DSC0032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271598" y="106197"/>
            <a:ext cx="3696050" cy="2772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9" descr="BIG FAN 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204437" y="3790871"/>
            <a:ext cx="3729683" cy="279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M:\My Documents\My Pictures\Adobe\Digital Camera Photos\2008-12-05-1329-04\DSC0032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643380" y="2057400"/>
            <a:ext cx="3114382" cy="2239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8261B-2088-43D9-808C-E5DFC321F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7702" y="1132116"/>
            <a:ext cx="3657601" cy="220980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CNC brands such as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OKK, Mazak and Samsung 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used to produce precision parts of the highest quality</a:t>
            </a:r>
          </a:p>
        </p:txBody>
      </p:sp>
      <p:pic>
        <p:nvPicPr>
          <p:cNvPr id="13" name="Picture 7" descr="M:\My Documents\My Pictures\Adobe\Digital Camera Photos\2008-12-05-1329-04\DSC00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794" y="3907322"/>
            <a:ext cx="3296517" cy="269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BIG FAN 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134" y="222010"/>
            <a:ext cx="3327728" cy="2650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M:\My Documents\My Pictures\Adobe\Digital Camera Photos\2008-12-05-1329-04\DSC0032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0811" y="3341917"/>
            <a:ext cx="4368888" cy="3276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M:\My Documents\My Pictures\Adobe\Digital Camera Photos\2008-12-05-1329-04\DSC0032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486401" y="1082814"/>
            <a:ext cx="3344119" cy="250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BIG FAN 00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270404" y="3776944"/>
            <a:ext cx="3770040" cy="2827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9E295-74BA-47BF-9967-CEBFF2897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D7F1039E-49BD-462F-8DD3-EE59962FB39B}"/>
              </a:ext>
            </a:extLst>
          </p:cNvPr>
          <p:cNvSpPr txBox="1">
            <a:spLocks/>
          </p:cNvSpPr>
          <p:nvPr/>
        </p:nvSpPr>
        <p:spPr>
          <a:xfrm>
            <a:off x="2418010" y="228108"/>
            <a:ext cx="3717629" cy="6227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Shop: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00400" y="914400"/>
            <a:ext cx="6856411" cy="248760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on-site capabilities include the production of: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Yokes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Splines</a:t>
            </a:r>
          </a:p>
          <a:p>
            <a:pPr lvl="1"/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Companion Flanges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Custom Machined Parts</a:t>
            </a:r>
          </a:p>
        </p:txBody>
      </p:sp>
      <p:pic>
        <p:nvPicPr>
          <p:cNvPr id="8" name="Picture 6" descr="M:\My Documents\My Pictures\Adobe\Digital Camera Photos\2008-12-05-1329-04\DSC0032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31427" y="3657599"/>
            <a:ext cx="4100218" cy="3075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BIG FAN 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086600" y="3657600"/>
            <a:ext cx="4100218" cy="3075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77F80-65BE-483C-8F66-601FA348D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173E9923-E675-400C-B9AA-65D1534B4970}"/>
              </a:ext>
            </a:extLst>
          </p:cNvPr>
          <p:cNvSpPr txBox="1">
            <a:spLocks/>
          </p:cNvSpPr>
          <p:nvPr/>
        </p:nvSpPr>
        <p:spPr>
          <a:xfrm>
            <a:off x="2418010" y="228108"/>
            <a:ext cx="3717629" cy="6227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Shop: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9229" y="1276858"/>
            <a:ext cx="6021742" cy="199974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Parts produced are manufactured and inspected by skilled technicians to the highest standards of quality in industry today</a:t>
            </a:r>
          </a:p>
        </p:txBody>
      </p:sp>
      <p:pic>
        <p:nvPicPr>
          <p:cNvPr id="7" name="Picture 6" descr="DSC018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7628" y="3886200"/>
            <a:ext cx="3403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:\My Documents\My Pictures\Adobe\Digital Camera Photos\2008-12-05-1329-04\DSC0032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0458" y="3886200"/>
            <a:ext cx="34192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BIG FAN 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924800" y="3810001"/>
            <a:ext cx="3719336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SC00191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40146" y="762001"/>
            <a:ext cx="3703990" cy="277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7EC9C-E3B4-4B73-8A61-242EACF0E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C9C84BE4-7565-4F20-A910-644D8A035DA2}"/>
              </a:ext>
            </a:extLst>
          </p:cNvPr>
          <p:cNvSpPr txBox="1">
            <a:spLocks/>
          </p:cNvSpPr>
          <p:nvPr/>
        </p:nvSpPr>
        <p:spPr>
          <a:xfrm>
            <a:off x="2418010" y="228108"/>
            <a:ext cx="3717629" cy="6227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Shop: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5839" y="1295400"/>
            <a:ext cx="8594429" cy="149701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and external spline cutting according to SAE and DIN standards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 hubs and yokes up to 36” diameter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 spline sets up to 16” diameter</a:t>
            </a:r>
          </a:p>
        </p:txBody>
      </p:sp>
      <p:pic>
        <p:nvPicPr>
          <p:cNvPr id="7" name="Picture 4" descr="M:\My Documents\My Pictures\2010-05-12\Various pictures 00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14600" y="3419475"/>
            <a:ext cx="4165598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SC00188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91400" y="3409950"/>
            <a:ext cx="41910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2AD3E-A9ED-4405-9E9B-2E2D56F3F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18" y="-99126"/>
            <a:ext cx="990600" cy="74295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722F5445-4025-445B-98A4-3BACE6BE8088}"/>
              </a:ext>
            </a:extLst>
          </p:cNvPr>
          <p:cNvSpPr txBox="1">
            <a:spLocks/>
          </p:cNvSpPr>
          <p:nvPr/>
        </p:nvSpPr>
        <p:spPr>
          <a:xfrm>
            <a:off x="2418010" y="228108"/>
            <a:ext cx="3717629" cy="6227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Shop: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4873beb7-5857-4685-be1f-d57550cc96cc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1752</TotalTime>
  <Words>598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Verdana</vt:lpstr>
      <vt:lpstr>Wingdings</vt:lpstr>
      <vt:lpstr>Parallax</vt:lpstr>
      <vt:lpstr>Custom Design</vt:lpstr>
      <vt:lpstr>Organization Chart</vt:lpstr>
      <vt:lpstr>PowerPoint Presentation</vt:lpstr>
      <vt:lpstr>PowerPoint Presentation</vt:lpstr>
      <vt:lpstr>Multiple Industries Served</vt:lpstr>
      <vt:lpstr>Custom Engineering:</vt:lpstr>
      <vt:lpstr>Machine Shop:</vt:lpstr>
      <vt:lpstr>PowerPoint Presentation</vt:lpstr>
      <vt:lpstr>PowerPoint Presentation</vt:lpstr>
      <vt:lpstr>PowerPoint Presentation</vt:lpstr>
      <vt:lpstr>PowerPoint Presentation</vt:lpstr>
      <vt:lpstr>Machine Shop: Broaching</vt:lpstr>
      <vt:lpstr>Driveline Manufacturing: </vt:lpstr>
      <vt:lpstr>Driveline Manufacturing: </vt:lpstr>
      <vt:lpstr>Specialties:  Hybrid Composite Shafts</vt:lpstr>
      <vt:lpstr>PowerPoint Presentation</vt:lpstr>
      <vt:lpstr>Specialties:  Marine Drivelines</vt:lpstr>
      <vt:lpstr>Specialties:  Levelers/Steel Mills</vt:lpstr>
      <vt:lpstr>Specialties:</vt:lpstr>
      <vt:lpstr>Production:</vt:lpstr>
      <vt:lpstr>Shipping and Receiving:</vt:lpstr>
      <vt:lpstr>PowerPoint Presentation</vt:lpstr>
      <vt:lpstr>Contact: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Jacqueline Lindberg</dc:creator>
  <cp:lastModifiedBy>James Hong</cp:lastModifiedBy>
  <cp:revision>90</cp:revision>
  <dcterms:created xsi:type="dcterms:W3CDTF">2017-07-20T16:02:05Z</dcterms:created>
  <dcterms:modified xsi:type="dcterms:W3CDTF">2018-02-07T16:51:57Z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